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4" r:id="rId17"/>
    <p:sldId id="275" r:id="rId18"/>
    <p:sldId id="272" r:id="rId19"/>
    <p:sldId id="273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</p:sldIdLst>
  <p:sldSz cx="9144000" cy="5143500" type="screen16x9"/>
  <p:notesSz cx="6858000" cy="9144000"/>
  <p:embeddedFontLst>
    <p:embeddedFont>
      <p:font typeface="Muli" panose="020B0604020202020204" charset="0"/>
      <p:regular r:id="rId31"/>
      <p:bold r:id="rId32"/>
      <p:italic r:id="rId33"/>
      <p:boldItalic r:id="rId34"/>
    </p:embeddedFont>
    <p:embeddedFont>
      <p:font typeface="Helvetica Neue" panose="020B0604020202020204" charset="0"/>
      <p:regular r:id="rId35"/>
      <p:bold r:id="rId36"/>
      <p:italic r:id="rId37"/>
      <p:boldItalic r:id="rId38"/>
    </p:embeddedFont>
    <p:embeddedFont>
      <p:font typeface="Nixie One" panose="020B0604020202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B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39CB1E6-2EF4-4D2D-8E41-86D6FB1037B9}">
  <a:tblStyle styleId="{439CB1E6-2EF4-4D2D-8E41-86D6FB1037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0119165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11486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5904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4450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4483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59042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48614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54788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64674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84231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55274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d206f4fe3_27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d206f4fe3_27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0699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67015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20046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94502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13328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1402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9891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79775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723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269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470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2861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807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5966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6964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4589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11;p2"/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8" name="Google Shape;18;p2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3253021" y="113273"/>
            <a:ext cx="225085" cy="38996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2" name="Google Shape;22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1" name="Google Shape;31;p2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1" name="Google Shape;41;p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3429208" y="3904791"/>
            <a:ext cx="377839" cy="34368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rot="10800000" flipH="1">
            <a:off x="-94969" y="303826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3"/>
          <p:cNvSpPr/>
          <p:nvPr/>
        </p:nvSpPr>
        <p:spPr>
          <a:xfrm rot="5400000">
            <a:off x="559400" y="1538825"/>
            <a:ext cx="1788000" cy="2064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3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"/>
          <p:cNvSpPr/>
          <p:nvPr/>
        </p:nvSpPr>
        <p:spPr>
          <a:xfrm rot="10800000" flipH="1">
            <a:off x="66674" y="31354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rot="10800000" flipH="1">
            <a:off x="828675" y="35165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 rot="10800000" flipH="1">
            <a:off x="761999" y="8779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10800000" flipH="1">
            <a:off x="793851" y="4692801"/>
            <a:ext cx="517500" cy="4479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58" name="Google Shape;58;p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393600" y="334662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2" name="Google Shape;62;p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71" name="Google Shape;71;p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3"/>
          <p:cNvSpPr/>
          <p:nvPr/>
        </p:nvSpPr>
        <p:spPr>
          <a:xfrm rot="10800000" flipH="1">
            <a:off x="733424" y="39360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rot="10800000" flipH="1">
            <a:off x="738525" y="1008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/>
          <p:nvPr/>
        </p:nvSpPr>
        <p:spPr>
          <a:xfrm rot="10800000" flipH="1">
            <a:off x="-291325" y="4148475"/>
            <a:ext cx="1182300" cy="1023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rot="10800000" flipH="1">
            <a:off x="420725" y="-652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1019338" y="416705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81" name="Google Shape;81;p3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>
            <a:off x="47199" y="4430470"/>
            <a:ext cx="505231" cy="459562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/>
          <p:nvPr/>
        </p:nvSpPr>
        <p:spPr>
          <a:xfrm rot="10800000" flipH="1">
            <a:off x="-94969" y="619169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" name="Google Shape;90;p4"/>
          <p:cNvSpPr/>
          <p:nvPr/>
        </p:nvSpPr>
        <p:spPr>
          <a:xfrm rot="5400000">
            <a:off x="499599" y="1905237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" name="Google Shape;91;p4"/>
          <p:cNvSpPr txBox="1">
            <a:spLocks noGrp="1"/>
          </p:cNvSpPr>
          <p:nvPr>
            <p:ph type="body" idx="1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Nixie One"/>
              <a:buChar char="◇"/>
              <a:defRPr sz="2400">
                <a:latin typeface="Nixie One"/>
                <a:ea typeface="Nixie One"/>
                <a:cs typeface="Nixie One"/>
                <a:sym typeface="Nixie One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￭"/>
              <a:defRPr sz="2400">
                <a:latin typeface="Nixie One"/>
                <a:ea typeface="Nixie One"/>
                <a:cs typeface="Nixie One"/>
                <a:sym typeface="Nixie One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￮"/>
              <a:defRPr sz="2400">
                <a:latin typeface="Nixie One"/>
                <a:ea typeface="Nixie One"/>
                <a:cs typeface="Nixie One"/>
                <a:sym typeface="Nixie One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92" name="Google Shape;92;p4"/>
          <p:cNvSpPr/>
          <p:nvPr/>
        </p:nvSpPr>
        <p:spPr>
          <a:xfrm rot="10800000" flipH="1">
            <a:off x="-123826" y="28115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 rot="10800000" flipH="1">
            <a:off x="638175" y="3192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"/>
          <p:cNvSpPr/>
          <p:nvPr/>
        </p:nvSpPr>
        <p:spPr>
          <a:xfrm rot="10800000" flipH="1">
            <a:off x="752474" y="120180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"/>
          <p:cNvSpPr/>
          <p:nvPr/>
        </p:nvSpPr>
        <p:spPr>
          <a:xfrm rot="10800000" flipH="1">
            <a:off x="657225" y="4380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4"/>
          <p:cNvGrpSpPr/>
          <p:nvPr/>
        </p:nvGrpSpPr>
        <p:grpSpPr>
          <a:xfrm>
            <a:off x="986834" y="1394518"/>
            <a:ext cx="351204" cy="324661"/>
            <a:chOff x="5975075" y="2327500"/>
            <a:chExt cx="420100" cy="388350"/>
          </a:xfrm>
        </p:grpSpPr>
        <p:sp>
          <p:nvSpPr>
            <p:cNvPr id="97" name="Google Shape;97;p4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4"/>
          <p:cNvSpPr/>
          <p:nvPr/>
        </p:nvSpPr>
        <p:spPr>
          <a:xfrm>
            <a:off x="203100" y="30227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>
            <a:off x="295728" y="877706"/>
            <a:ext cx="247469" cy="392302"/>
            <a:chOff x="6718575" y="2318625"/>
            <a:chExt cx="256950" cy="407375"/>
          </a:xfrm>
        </p:grpSpPr>
        <p:sp>
          <p:nvSpPr>
            <p:cNvPr id="101" name="Google Shape;101;p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09;p4"/>
          <p:cNvGrpSpPr/>
          <p:nvPr/>
        </p:nvGrpSpPr>
        <p:grpSpPr>
          <a:xfrm>
            <a:off x="1229484" y="3310481"/>
            <a:ext cx="342882" cy="350068"/>
            <a:chOff x="3951850" y="2985350"/>
            <a:chExt cx="407950" cy="416500"/>
          </a:xfrm>
        </p:grpSpPr>
        <p:sp>
          <p:nvSpPr>
            <p:cNvPr id="110" name="Google Shape;110;p4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4"/>
          <p:cNvSpPr/>
          <p:nvPr/>
        </p:nvSpPr>
        <p:spPr>
          <a:xfrm rot="10800000" flipH="1">
            <a:off x="542924" y="36121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"/>
          <p:cNvSpPr/>
          <p:nvPr/>
        </p:nvSpPr>
        <p:spPr>
          <a:xfrm rot="10800000" flipH="1">
            <a:off x="729000" y="424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/>
          <p:nvPr/>
        </p:nvSpPr>
        <p:spPr>
          <a:xfrm rot="10800000" flipH="1">
            <a:off x="-115052" y="3996025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"/>
          <p:cNvSpPr/>
          <p:nvPr/>
        </p:nvSpPr>
        <p:spPr>
          <a:xfrm rot="10800000" flipH="1">
            <a:off x="411200" y="2586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828838" y="38432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4"/>
          <p:cNvGrpSpPr/>
          <p:nvPr/>
        </p:nvGrpSpPr>
        <p:grpSpPr>
          <a:xfrm>
            <a:off x="67092" y="1681690"/>
            <a:ext cx="455624" cy="437054"/>
            <a:chOff x="5241175" y="4959100"/>
            <a:chExt cx="539775" cy="517775"/>
          </a:xfrm>
        </p:grpSpPr>
        <p:sp>
          <p:nvSpPr>
            <p:cNvPr id="120" name="Google Shape;120;p4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4"/>
          <p:cNvSpPr/>
          <p:nvPr/>
        </p:nvSpPr>
        <p:spPr>
          <a:xfrm>
            <a:off x="144926" y="4214500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 txBox="1"/>
          <p:nvPr/>
        </p:nvSpPr>
        <p:spPr>
          <a:xfrm>
            <a:off x="94000" y="192958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sz="120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28" name="Google Shape;128;p4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5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5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4" name="Google Shape;134;p5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5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5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5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3" name="Google Shape;143;p5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5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8" name="Google Shape;148;p5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5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5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6" name="Google Shape;156;p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5" name="Google Shape;165;p5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6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6"/>
          <p:cNvSpPr txBox="1">
            <a:spLocks noGrp="1"/>
          </p:cNvSpPr>
          <p:nvPr>
            <p:ph type="body" idx="1"/>
          </p:nvPr>
        </p:nvSpPr>
        <p:spPr>
          <a:xfrm>
            <a:off x="1734000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5" name="Google Shape;175;p6"/>
          <p:cNvSpPr txBox="1">
            <a:spLocks noGrp="1"/>
          </p:cNvSpPr>
          <p:nvPr>
            <p:ph type="body" idx="2"/>
          </p:nvPr>
        </p:nvSpPr>
        <p:spPr>
          <a:xfrm>
            <a:off x="4562088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6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6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6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6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" name="Google Shape;180;p6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81" name="Google Shape;181;p6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6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6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85" name="Google Shape;185;p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6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94" name="Google Shape;194;p6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6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6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6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6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6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" name="Google Shape;203;p6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04" name="Google Shape;204;p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6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7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7"/>
          <p:cNvSpPr txBox="1">
            <a:spLocks noGrp="1"/>
          </p:cNvSpPr>
          <p:nvPr>
            <p:ph type="body" idx="1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6" name="Google Shape;216;p7"/>
          <p:cNvSpPr txBox="1">
            <a:spLocks noGrp="1"/>
          </p:cNvSpPr>
          <p:nvPr>
            <p:ph type="body" idx="2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7" name="Google Shape;217;p7"/>
          <p:cNvSpPr txBox="1">
            <a:spLocks noGrp="1"/>
          </p:cNvSpPr>
          <p:nvPr>
            <p:ph type="body" idx="3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7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7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7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7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" name="Google Shape;222;p7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23" name="Google Shape;223;p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7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" name="Google Shape;226;p7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27" name="Google Shape;227;p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36" name="Google Shape;236;p7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7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8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3" name="Google Shape;243;p8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4" name="Google Shape;244;p8"/>
          <p:cNvSpPr txBox="1">
            <a:spLocks noGrp="1"/>
          </p:cNvSpPr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8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8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8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8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9" name="Google Shape;249;p8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50" name="Google Shape;250;p8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8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" name="Google Shape;253;p8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54" name="Google Shape;254;p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8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63" name="Google Shape;263;p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8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8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8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8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8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73" name="Google Shape;273;p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8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8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9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3" name="Google Shape;283;p9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4" name="Google Shape;284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285" name="Google Shape;285;p9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9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9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9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9" name="Google Shape;289;p9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90" name="Google Shape;290;p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9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9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94" name="Google Shape;294;p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" name="Google Shape;302;p9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303" name="Google Shape;303;p9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9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9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9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9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9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9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313" name="Google Shape;313;p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9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0"/>
          <p:cNvSpPr/>
          <p:nvPr/>
        </p:nvSpPr>
        <p:spPr>
          <a:xfrm rot="10800000" flipH="1">
            <a:off x="8218352" y="4121459"/>
            <a:ext cx="685200" cy="593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3" name="Google Shape;323;p10"/>
          <p:cNvSpPr/>
          <p:nvPr userDrawn="1"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4" name="Google Shape;324;p10"/>
          <p:cNvSpPr/>
          <p:nvPr userDrawn="1"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0"/>
          <p:cNvSpPr/>
          <p:nvPr userDrawn="1"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0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0"/>
          <p:cNvSpPr/>
          <p:nvPr userDrawn="1"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0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0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0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0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0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ágono 2"/>
          <p:cNvSpPr/>
          <p:nvPr/>
        </p:nvSpPr>
        <p:spPr>
          <a:xfrm>
            <a:off x="3688424" y="0"/>
            <a:ext cx="1746606" cy="1592494"/>
          </a:xfrm>
          <a:prstGeom prst="hexagon">
            <a:avLst/>
          </a:prstGeom>
          <a:ln>
            <a:solidFill>
              <a:srgbClr val="19BBD5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37" name="Google Shape;337;p11"/>
          <p:cNvSpPr txBox="1">
            <a:spLocks noGrp="1"/>
          </p:cNvSpPr>
          <p:nvPr>
            <p:ph type="ctrTitle"/>
          </p:nvPr>
        </p:nvSpPr>
        <p:spPr>
          <a:xfrm>
            <a:off x="1482368" y="2074018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VE" sz="1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SISTEMA SCADA CON </a:t>
            </a:r>
            <a:r>
              <a:rPr lang="es-VE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SENSORES DE MOVIMIENTO, TEMPERATURA Y DE HUMO PARA LA SUPERVISIÓN DE LAS AULAS DE LA UNIVERSIDAD JOSÉ ANTONIO PÁEZ</a:t>
            </a:r>
            <a:endParaRPr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318" y="143838"/>
            <a:ext cx="1304817" cy="1448656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721396" y="4089115"/>
            <a:ext cx="2208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Autor: Victor Valente</a:t>
            </a:r>
          </a:p>
          <a:p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Tutor: </a:t>
            </a:r>
            <a:r>
              <a:rPr lang="es-V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MSc. </a:t>
            </a:r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Jetro López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0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CuadroTexto 1"/>
          <p:cNvSpPr txBox="1"/>
          <p:nvPr/>
        </p:nvSpPr>
        <p:spPr>
          <a:xfrm>
            <a:off x="1664413" y="1993187"/>
            <a:ext cx="60206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5400" dirty="0" smtClean="0">
                <a:solidFill>
                  <a:srgbClr val="19BBD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RESULTADOS</a:t>
            </a:r>
            <a:r>
              <a:rPr lang="es-VE" sz="3600" dirty="0" smtClean="0">
                <a:solidFill>
                  <a:srgbClr val="19BBD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s-VE" sz="3600" dirty="0">
              <a:solidFill>
                <a:srgbClr val="19BBD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2"/>
          <p:cNvSpPr txBox="1">
            <a:spLocks noGrp="1"/>
          </p:cNvSpPr>
          <p:nvPr>
            <p:ph type="title" idx="4294967295"/>
          </p:nvPr>
        </p:nvSpPr>
        <p:spPr>
          <a:xfrm>
            <a:off x="715559" y="1777429"/>
            <a:ext cx="7955830" cy="17242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VE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Análisis de los puntos de mayor riesgo en la universidad, examinando los niveles superiores del edificio </a:t>
            </a:r>
            <a:r>
              <a:rPr lang="es-VE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estudios múltiples </a:t>
            </a:r>
            <a:r>
              <a:rPr lang="es-VE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 realizar los requerimientos funcionales y no funcionales del sistema</a:t>
            </a:r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3" name="Google Shape;433;p22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7" name="Google Shape;430;p22"/>
          <p:cNvSpPr txBox="1">
            <a:spLocks/>
          </p:cNvSpPr>
          <p:nvPr/>
        </p:nvSpPr>
        <p:spPr>
          <a:xfrm>
            <a:off x="3477594" y="493160"/>
            <a:ext cx="2327304" cy="777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s-VE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Fase I</a:t>
            </a:r>
            <a:endParaRPr lang="es-VE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3"/>
          <p:cNvSpPr txBox="1">
            <a:spLocks noGrp="1"/>
          </p:cNvSpPr>
          <p:nvPr>
            <p:ph type="title"/>
          </p:nvPr>
        </p:nvSpPr>
        <p:spPr>
          <a:xfrm>
            <a:off x="1732700" y="667087"/>
            <a:ext cx="7000334" cy="8432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Observación  </a:t>
            </a:r>
            <a:r>
              <a:rPr lang="es-VE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los niveles superiores del edificio de estudios </a:t>
            </a: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múltiples</a:t>
            </a:r>
            <a:endParaRPr lang="es-VE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0" name="Google Shape;440;p23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591" y="1510300"/>
            <a:ext cx="5257800" cy="334231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4"/>
          <p:cNvSpPr txBox="1">
            <a:spLocks noGrp="1"/>
          </p:cNvSpPr>
          <p:nvPr>
            <p:ph type="title" idx="4294967295"/>
          </p:nvPr>
        </p:nvSpPr>
        <p:spPr>
          <a:xfrm>
            <a:off x="2603435" y="550739"/>
            <a:ext cx="4496008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VE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Requerimientos del Sistema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4" name="Google Shape;454;p24"/>
          <p:cNvSpPr/>
          <p:nvPr/>
        </p:nvSpPr>
        <p:spPr>
          <a:xfrm>
            <a:off x="623423" y="409575"/>
            <a:ext cx="463838" cy="463814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24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" name="CuadroTexto 1"/>
          <p:cNvSpPr txBox="1"/>
          <p:nvPr/>
        </p:nvSpPr>
        <p:spPr>
          <a:xfrm>
            <a:off x="2404153" y="1849349"/>
            <a:ext cx="5126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Requerimientos </a:t>
            </a:r>
            <a:r>
              <a:rPr lang="es-VE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Funcionales</a:t>
            </a:r>
          </a:p>
          <a:p>
            <a:r>
              <a:rPr lang="es-VE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Requerimientos </a:t>
            </a:r>
            <a:r>
              <a:rPr lang="es-VE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Funcionales</a:t>
            </a:r>
            <a:endParaRPr lang="es-VE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4" name="Google Shape;446;p24"/>
          <p:cNvSpPr txBox="1">
            <a:spLocks/>
          </p:cNvSpPr>
          <p:nvPr/>
        </p:nvSpPr>
        <p:spPr>
          <a:xfrm>
            <a:off x="3291804" y="622658"/>
            <a:ext cx="1937743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s-VE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Fase II</a:t>
            </a:r>
            <a:endParaRPr lang="es-VE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784603" y="1530849"/>
            <a:ext cx="60001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Diseño de la interfaz del sistema SCADA utilizando las herramientas computacionales</a:t>
            </a:r>
            <a:endParaRPr lang="es-VE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" name="CuadroTexto 1"/>
          <p:cNvSpPr txBox="1"/>
          <p:nvPr/>
        </p:nvSpPr>
        <p:spPr>
          <a:xfrm>
            <a:off x="1810567" y="750014"/>
            <a:ext cx="5435029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Actualización del  entorno de desarrollo de visual </a:t>
            </a:r>
            <a:r>
              <a:rPr lang="es-VE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studio</a:t>
            </a:r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para diseñar utilizando el lenguaje de C#</a:t>
            </a:r>
          </a:p>
          <a:p>
            <a:endParaRPr lang="es-VE" dirty="0"/>
          </a:p>
        </p:txBody>
      </p:sp>
      <p:sp>
        <p:nvSpPr>
          <p:cNvPr id="3" name="CuadroTexto 2"/>
          <p:cNvSpPr txBox="1"/>
          <p:nvPr/>
        </p:nvSpPr>
        <p:spPr>
          <a:xfrm>
            <a:off x="1810567" y="2106046"/>
            <a:ext cx="4808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Obtener las DLL correspondientes al para desarrollar el diseño de la interfaz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1810567" y="3380198"/>
            <a:ext cx="51655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Diseñar la interfaz donde el usuario se sienta cómodo y todo el aprendizaje sea entendible de la manera más rápida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3006695" y="307492"/>
            <a:ext cx="3353008" cy="432247"/>
          </a:xfrm>
        </p:spPr>
        <p:txBody>
          <a:bodyPr/>
          <a:lstStyle/>
          <a:p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Diagrama Casos de </a:t>
            </a:r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Usos</a:t>
            </a:r>
            <a:endParaRPr lang="es-VE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Imagen 16" descr="Diagrama caso de Uso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865" y="965772"/>
            <a:ext cx="6267236" cy="3819754"/>
          </a:xfrm>
          <a:prstGeom prst="rect">
            <a:avLst/>
          </a:prstGeom>
          <a:noFill/>
          <a:ln w="3175">
            <a:solidFill>
              <a:schemeClr val="tx1">
                <a:lumMod val="95000"/>
                <a:lumOff val="5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0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6" name="Título 4"/>
          <p:cNvSpPr txBox="1">
            <a:spLocks/>
          </p:cNvSpPr>
          <p:nvPr/>
        </p:nvSpPr>
        <p:spPr>
          <a:xfrm>
            <a:off x="2996420" y="358863"/>
            <a:ext cx="3815345" cy="43224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Diagrama Entidad Relación</a:t>
            </a:r>
            <a:endParaRPr lang="es-VE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n 7" descr="diagramaER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462" y="996593"/>
            <a:ext cx="6441896" cy="3616503"/>
          </a:xfrm>
          <a:prstGeom prst="rect">
            <a:avLst/>
          </a:prstGeom>
          <a:noFill/>
          <a:ln w="3175">
            <a:solidFill>
              <a:schemeClr val="tx1">
                <a:lumMod val="100000"/>
                <a:lumOff val="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7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7" name="Google Shape;446;p24"/>
          <p:cNvSpPr txBox="1">
            <a:spLocks noGrp="1"/>
          </p:cNvSpPr>
          <p:nvPr>
            <p:ph type="title"/>
          </p:nvPr>
        </p:nvSpPr>
        <p:spPr>
          <a:xfrm>
            <a:off x="3283361" y="604981"/>
            <a:ext cx="2644828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s-VE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Fase III</a:t>
            </a:r>
            <a:endParaRPr lang="es-VE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869897" y="1849348"/>
            <a:ext cx="57124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Desarrollo del sistema SCADA para la automatización de los sensores y obtener toda la información en tiempo real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8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8" name="Google Shape;381;p17"/>
          <p:cNvSpPr txBox="1">
            <a:spLocks/>
          </p:cNvSpPr>
          <p:nvPr/>
        </p:nvSpPr>
        <p:spPr>
          <a:xfrm>
            <a:off x="1496815" y="1197229"/>
            <a:ext cx="5540982" cy="3097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 realizó una investigación mediante la web, tomando referencias e información acerca de los tipos Software disponible.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 escogió el tipo de software a utilizar teniendo en cuenta características favorables, que a su vez concuerdan con la idea principal del automatizado.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2"/>
          <p:cNvSpPr txBox="1">
            <a:spLocks noGrp="1"/>
          </p:cNvSpPr>
          <p:nvPr>
            <p:ph type="title"/>
          </p:nvPr>
        </p:nvSpPr>
        <p:spPr>
          <a:xfrm>
            <a:off x="1969006" y="727020"/>
            <a:ext cx="57921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Objetivo General</a:t>
            </a:r>
            <a:endParaRPr dirty="0"/>
          </a:p>
        </p:txBody>
      </p:sp>
      <p:sp>
        <p:nvSpPr>
          <p:cNvPr id="346" name="Google Shape;346;p12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CuadroTexto 1"/>
          <p:cNvSpPr txBox="1"/>
          <p:nvPr/>
        </p:nvSpPr>
        <p:spPr>
          <a:xfrm>
            <a:off x="1325367" y="1900719"/>
            <a:ext cx="763369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Desarrollar un sistema Scada (SUPERVISIÓN, CONTROL Y </a:t>
            </a:r>
            <a:r>
              <a:rPr lang="es-VE" sz="1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ADQUISICIÓN </a:t>
            </a:r>
            <a:r>
              <a:rPr lang="es-VE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DATOS) con sensores de movimiento, temperatura y humo, utilizando equipos electrónicos como los PLC, videos y almacenamiento de los mismos para el monitoreo en las Aulas de la Universidad José Antonio Páez </a:t>
            </a:r>
          </a:p>
          <a:p>
            <a:endParaRPr lang="es-VE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1"/>
          <p:cNvSpPr/>
          <p:nvPr/>
        </p:nvSpPr>
        <p:spPr>
          <a:xfrm>
            <a:off x="764399" y="480277"/>
            <a:ext cx="204520" cy="354335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31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7" name="Título 4"/>
          <p:cNvSpPr txBox="1">
            <a:spLocks/>
          </p:cNvSpPr>
          <p:nvPr/>
        </p:nvSpPr>
        <p:spPr>
          <a:xfrm>
            <a:off x="1445022" y="560859"/>
            <a:ext cx="7421576" cy="56929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Creación de los sensores a través del Programa </a:t>
            </a:r>
            <a:r>
              <a:rPr lang="es-VE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Proteus</a:t>
            </a:r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8.0</a:t>
            </a:r>
            <a:endParaRPr lang="es-VE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sensor de hum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944" y="1380070"/>
            <a:ext cx="4931238" cy="3405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2"/>
          <p:cNvSpPr/>
          <p:nvPr/>
        </p:nvSpPr>
        <p:spPr>
          <a:xfrm>
            <a:off x="764399" y="480277"/>
            <a:ext cx="204520" cy="354335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32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7" name="Título 4"/>
          <p:cNvSpPr txBox="1">
            <a:spLocks/>
          </p:cNvSpPr>
          <p:nvPr/>
        </p:nvSpPr>
        <p:spPr>
          <a:xfrm>
            <a:off x="1393651" y="593191"/>
            <a:ext cx="7421576" cy="56929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Creación de los sensores a través del Programa </a:t>
            </a:r>
            <a:r>
              <a:rPr lang="es-VE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Proteus</a:t>
            </a:r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8.0</a:t>
            </a:r>
            <a:endParaRPr lang="es-VE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n 7" descr="C:\Users\victo\Documents\Victor Daniel\TesisScada\Sensor de temperatura LM35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424" y="1381017"/>
            <a:ext cx="5252085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3"/>
          <p:cNvSpPr/>
          <p:nvPr/>
        </p:nvSpPr>
        <p:spPr>
          <a:xfrm>
            <a:off x="728630" y="480277"/>
            <a:ext cx="276059" cy="354335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3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7" name="Título 4"/>
          <p:cNvSpPr txBox="1">
            <a:spLocks/>
          </p:cNvSpPr>
          <p:nvPr/>
        </p:nvSpPr>
        <p:spPr>
          <a:xfrm>
            <a:off x="2564905" y="367159"/>
            <a:ext cx="4174942" cy="56929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Desarrollo del sistema SCADA  </a:t>
            </a:r>
          </a:p>
          <a:p>
            <a:r>
              <a:rPr lang="es-VE" sz="2400" dirty="0"/>
              <a:t/>
            </a:r>
            <a:br>
              <a:rPr lang="es-VE" sz="2400" dirty="0"/>
            </a:br>
            <a:endParaRPr lang="es-VE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interfazSC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677" y="988848"/>
            <a:ext cx="6782445" cy="379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34"/>
          <p:cNvGrpSpPr/>
          <p:nvPr/>
        </p:nvGrpSpPr>
        <p:grpSpPr>
          <a:xfrm>
            <a:off x="707161" y="503826"/>
            <a:ext cx="318996" cy="307211"/>
            <a:chOff x="2583325" y="2972875"/>
            <a:chExt cx="462850" cy="445750"/>
          </a:xfrm>
        </p:grpSpPr>
        <p:sp>
          <p:nvSpPr>
            <p:cNvPr id="565" name="Google Shape;565;p34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4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p34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" name="CuadroTexto 1"/>
          <p:cNvSpPr txBox="1"/>
          <p:nvPr/>
        </p:nvSpPr>
        <p:spPr>
          <a:xfrm>
            <a:off x="3051424" y="70319"/>
            <a:ext cx="27637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4000" dirty="0" smtClean="0">
                <a:solidFill>
                  <a:srgbClr val="19BBD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Pruebas</a:t>
            </a:r>
            <a:endParaRPr lang="es-VE" sz="4000" dirty="0">
              <a:solidFill>
                <a:srgbClr val="19BBD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232199" y="767309"/>
            <a:ext cx="701795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Modulo: Registro de Usuario del sistema SCADA</a:t>
            </a: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Estrategia de Prueba : Caja Negra </a:t>
            </a: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endParaRPr lang="es-VE" sz="20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Técnica de Prueba: Se Registro un nuevo usuario en el sistema</a:t>
            </a: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Tipo de Prueba : </a:t>
            </a: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Validación </a:t>
            </a: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endParaRPr lang="es-VE" sz="20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Resultado: Guarda al usuario con sus permisos correspondiente pero, se cambiaba la sesión del usuario actual por la sesión del usuario registrado.</a:t>
            </a: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endParaRPr lang="es-VE" sz="20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Decisión: Creación de variables temporales, para no remplazar las asignadas por el sistema al usuario actual</a:t>
            </a:r>
          </a:p>
          <a:p>
            <a:endParaRPr lang="es-VE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3" name="CuadroTexto 2"/>
          <p:cNvSpPr txBox="1"/>
          <p:nvPr/>
        </p:nvSpPr>
        <p:spPr>
          <a:xfrm>
            <a:off x="3205535" y="189139"/>
            <a:ext cx="2763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5400" dirty="0" smtClean="0">
                <a:solidFill>
                  <a:srgbClr val="19BBD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Pruebas</a:t>
            </a:r>
            <a:endParaRPr lang="es-VE" sz="5400" dirty="0">
              <a:solidFill>
                <a:srgbClr val="19BBD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304818" y="1397285"/>
            <a:ext cx="6400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Modulo: Principal del Sistema Scada </a:t>
            </a: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Estrategia de prueba: Caja Blanca</a:t>
            </a: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Tipo de Prueba: Sistema, Validación</a:t>
            </a: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Técnica de Prueba: Inicio del sistema para ver el resultado de todos los sensores</a:t>
            </a: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Resultado: El sistema solo ejecutaba 1 de los 4 procesos que realiza en este modulo.</a:t>
            </a:r>
          </a:p>
          <a:p>
            <a:pPr marL="342900" indent="-342900">
              <a:buClr>
                <a:srgbClr val="19BBD5"/>
              </a:buClr>
              <a:buFont typeface="Wingdings" panose="05000000000000000000" pitchFamily="2" charset="2"/>
              <a:buChar char="Ø"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Decisión: Cambiar todos los procesos que se realizaban en un timer a un hilo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2244902" y="1259633"/>
            <a:ext cx="5357975" cy="732792"/>
          </a:xfrm>
          <a:prstGeom prst="rect">
            <a:avLst/>
          </a:prstGeom>
          <a:solidFill>
            <a:srgbClr val="19B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583" name="Google Shape;583;p3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7" name="CuadroTexto 6"/>
          <p:cNvSpPr txBox="1"/>
          <p:nvPr/>
        </p:nvSpPr>
        <p:spPr>
          <a:xfrm>
            <a:off x="2887036" y="261058"/>
            <a:ext cx="35856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5400" dirty="0" smtClean="0">
                <a:solidFill>
                  <a:srgbClr val="19BBD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Conclusión</a:t>
            </a:r>
            <a:endParaRPr lang="es-VE" sz="5400" dirty="0">
              <a:solidFill>
                <a:srgbClr val="19BBD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2357917" y="1364419"/>
            <a:ext cx="5131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19BBD5"/>
              </a:buClr>
            </a:pPr>
            <a:r>
              <a:rPr lang="es-V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Según la investigación que se realizó a través del instrumento de la observación </a:t>
            </a:r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directa…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2244902" y="2213417"/>
            <a:ext cx="5357975" cy="732792"/>
          </a:xfrm>
          <a:prstGeom prst="rect">
            <a:avLst/>
          </a:prstGeom>
          <a:solidFill>
            <a:srgbClr val="19B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2" name="CuadroTexto 11"/>
          <p:cNvSpPr txBox="1"/>
          <p:nvPr/>
        </p:nvSpPr>
        <p:spPr>
          <a:xfrm>
            <a:off x="2357917" y="2318203"/>
            <a:ext cx="5131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19BBD5"/>
              </a:buClr>
            </a:pPr>
            <a:r>
              <a:rPr lang="es-V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  los requerimientos del sistema se puede lograr de forma más precisa y organizada</a:t>
            </a:r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2244902" y="4052733"/>
            <a:ext cx="5357975" cy="732792"/>
          </a:xfrm>
          <a:prstGeom prst="rect">
            <a:avLst/>
          </a:prstGeom>
          <a:solidFill>
            <a:srgbClr val="19B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4" name="CuadroTexto 13"/>
          <p:cNvSpPr txBox="1"/>
          <p:nvPr/>
        </p:nvSpPr>
        <p:spPr>
          <a:xfrm>
            <a:off x="2357917" y="4157519"/>
            <a:ext cx="5131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19BBD5"/>
              </a:buClr>
            </a:pPr>
            <a:r>
              <a:rPr lang="es-V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Este proyecto también demuestra que el estudio de la ingeniería es </a:t>
            </a:r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demostrar…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2244902" y="3133075"/>
            <a:ext cx="5357975" cy="732792"/>
          </a:xfrm>
          <a:prstGeom prst="rect">
            <a:avLst/>
          </a:prstGeom>
          <a:solidFill>
            <a:srgbClr val="19B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6" name="CuadroTexto 15"/>
          <p:cNvSpPr txBox="1"/>
          <p:nvPr/>
        </p:nvSpPr>
        <p:spPr>
          <a:xfrm>
            <a:off x="2357917" y="3237861"/>
            <a:ext cx="5131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19BBD5"/>
              </a:buClr>
            </a:pPr>
            <a:r>
              <a:rPr lang="es-V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Utilizando el lenguaje de C# en el entorno de desarrollo de visual </a:t>
            </a:r>
            <a:r>
              <a:rPr lang="es-VE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studio</a:t>
            </a:r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7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6" name="CuadroTexto 5"/>
          <p:cNvSpPr txBox="1"/>
          <p:nvPr/>
        </p:nvSpPr>
        <p:spPr>
          <a:xfrm>
            <a:off x="2491482" y="241791"/>
            <a:ext cx="4715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5400" dirty="0" smtClean="0">
                <a:solidFill>
                  <a:srgbClr val="19BBD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Recomendación</a:t>
            </a:r>
            <a:endParaRPr lang="es-VE" sz="5400" dirty="0">
              <a:solidFill>
                <a:srgbClr val="19BBD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2296273" y="1403471"/>
            <a:ext cx="5357975" cy="517796"/>
          </a:xfrm>
          <a:prstGeom prst="rect">
            <a:avLst/>
          </a:prstGeom>
          <a:solidFill>
            <a:srgbClr val="19B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8" name="CuadroTexto 7"/>
          <p:cNvSpPr txBox="1"/>
          <p:nvPr/>
        </p:nvSpPr>
        <p:spPr>
          <a:xfrm>
            <a:off x="2409288" y="1508257"/>
            <a:ext cx="5131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19BBD5"/>
              </a:buClr>
            </a:pPr>
            <a:r>
              <a:rPr lang="es-V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 trabajar con 3 sensores se recomienda</a:t>
            </a:r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2296273" y="2159617"/>
            <a:ext cx="5357975" cy="521938"/>
          </a:xfrm>
          <a:prstGeom prst="rect">
            <a:avLst/>
          </a:prstGeom>
          <a:solidFill>
            <a:srgbClr val="19B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0" name="CuadroTexto 9"/>
          <p:cNvSpPr txBox="1"/>
          <p:nvPr/>
        </p:nvSpPr>
        <p:spPr>
          <a:xfrm>
            <a:off x="2409288" y="2158335"/>
            <a:ext cx="5131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19BBD5"/>
              </a:buClr>
            </a:pPr>
            <a:r>
              <a:rPr lang="es-V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 sistema puede conectarse a cualquier dispositivo electrónico por puerto </a:t>
            </a:r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serial…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2296273" y="2919905"/>
            <a:ext cx="5357975" cy="521938"/>
          </a:xfrm>
          <a:prstGeom prst="rect">
            <a:avLst/>
          </a:prstGeom>
          <a:solidFill>
            <a:srgbClr val="19B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2" name="CuadroTexto 11"/>
          <p:cNvSpPr txBox="1"/>
          <p:nvPr/>
        </p:nvSpPr>
        <p:spPr>
          <a:xfrm>
            <a:off x="2491482" y="3026985"/>
            <a:ext cx="5131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19BBD5"/>
              </a:buClr>
            </a:pPr>
            <a:r>
              <a:rPr lang="es-V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 </a:t>
            </a:r>
            <a:r>
              <a:rPr lang="es-VE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recomienda que antes de crear los </a:t>
            </a:r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perfiles… 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VE" smtClean="0"/>
              <a:t>27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15625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VE" smtClean="0"/>
              <a:t>28</a:t>
            </a:fld>
            <a:endParaRPr lang="es-VE"/>
          </a:p>
        </p:txBody>
      </p:sp>
      <p:sp>
        <p:nvSpPr>
          <p:cNvPr id="3" name="CuadroTexto 2"/>
          <p:cNvSpPr txBox="1"/>
          <p:nvPr/>
        </p:nvSpPr>
        <p:spPr>
          <a:xfrm>
            <a:off x="2080515" y="1330852"/>
            <a:ext cx="47158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6000" dirty="0" smtClean="0">
                <a:solidFill>
                  <a:srgbClr val="19BBD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Gracias por su atención!!! </a:t>
            </a:r>
            <a:endParaRPr lang="es-VE" sz="6000" dirty="0">
              <a:solidFill>
                <a:srgbClr val="19BBD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099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"/>
          <p:cNvSpPr txBox="1">
            <a:spLocks noGrp="1"/>
          </p:cNvSpPr>
          <p:nvPr>
            <p:ph type="ctrTitle" idx="4294967295"/>
          </p:nvPr>
        </p:nvSpPr>
        <p:spPr>
          <a:xfrm>
            <a:off x="2279471" y="565078"/>
            <a:ext cx="5107647" cy="6549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Objetivos Especificos </a:t>
            </a:r>
            <a:endParaRPr sz="1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2" name="Google Shape;352;p13"/>
          <p:cNvSpPr txBox="1">
            <a:spLocks noGrp="1"/>
          </p:cNvSpPr>
          <p:nvPr>
            <p:ph type="body" idx="4294967295"/>
          </p:nvPr>
        </p:nvSpPr>
        <p:spPr>
          <a:xfrm>
            <a:off x="748750" y="1660511"/>
            <a:ext cx="7974009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es-VE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Analizar los puntos de mayor riesgo en la universidad, examinando los niveles superiores del edificio 4 para poder realizar los requerimientos funcionales y no funcionales del sistema.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s-VE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Diseñar la interfaz del sistema SCADA utilizando las herramientas computacionales.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s-VE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Desarrollar el sistema SCADA para la automatización de los sensores y obtener toda la información en tiempo real</a:t>
            </a:r>
          </a:p>
        </p:txBody>
      </p:sp>
      <p:sp>
        <p:nvSpPr>
          <p:cNvPr id="354" name="Google Shape;354;p13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636998"/>
            <a:ext cx="5638800" cy="6866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Planteamiento del Problema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Nixie One"/>
              </a:rPr>
              <a:t>4</a:t>
            </a:r>
            <a:endParaRPr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://1.bp.blogspot.com/-suKiyXUvLUo/UI_zlB8YHDI/AAAAAAAABN4/mhaa83o-Oeg/s1600/interrogati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6881" y="1323604"/>
            <a:ext cx="2793847" cy="3402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5"/>
          <p:cNvSpPr txBox="1">
            <a:spLocks noGrp="1"/>
          </p:cNvSpPr>
          <p:nvPr>
            <p:ph type="body" idx="1"/>
          </p:nvPr>
        </p:nvSpPr>
        <p:spPr>
          <a:xfrm>
            <a:off x="2246410" y="400638"/>
            <a:ext cx="6282300" cy="7192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None/>
            </a:pPr>
            <a:r>
              <a:rPr lang="en" sz="3600" dirty="0" smtClean="0">
                <a:solidFill>
                  <a:srgbClr val="19BBD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Justificación</a:t>
            </a:r>
            <a:endParaRPr sz="3600" dirty="0">
              <a:solidFill>
                <a:srgbClr val="19BBD5"/>
              </a:solidFill>
            </a:endParaRPr>
          </a:p>
        </p:txBody>
      </p:sp>
      <p:sp>
        <p:nvSpPr>
          <p:cNvPr id="367" name="Google Shape;367;p1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" name="CuadroTexto 1"/>
          <p:cNvSpPr txBox="1"/>
          <p:nvPr/>
        </p:nvSpPr>
        <p:spPr>
          <a:xfrm>
            <a:off x="2284185" y="1520575"/>
            <a:ext cx="62067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Monitoreo de las aulas en tiempo real</a:t>
            </a:r>
          </a:p>
          <a:p>
            <a:pPr algn="ctr"/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Brindar Seguridad Dentro de las instalaciones</a:t>
            </a:r>
          </a:p>
          <a:p>
            <a:pPr algn="ctr"/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Velocidad de Respuesta a situaciones adversas</a:t>
            </a:r>
          </a:p>
          <a:p>
            <a:pPr algn="ctr"/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Reducción del consumo </a:t>
            </a:r>
            <a:r>
              <a:rPr lang="es-VE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electrico</a:t>
            </a:r>
            <a:endParaRPr lang="es-VE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/>
          <p:cNvSpPr txBox="1">
            <a:spLocks noGrp="1"/>
          </p:cNvSpPr>
          <p:nvPr>
            <p:ph type="title"/>
          </p:nvPr>
        </p:nvSpPr>
        <p:spPr>
          <a:xfrm>
            <a:off x="1779036" y="586388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Antecedentes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Marcador de texto 1"/>
          <p:cNvSpPr>
            <a:spLocks noGrp="1"/>
          </p:cNvSpPr>
          <p:nvPr>
            <p:ph type="body" idx="1"/>
          </p:nvPr>
        </p:nvSpPr>
        <p:spPr>
          <a:xfrm>
            <a:off x="2178120" y="1371328"/>
            <a:ext cx="6471517" cy="1351105"/>
          </a:xfrm>
        </p:spPr>
        <p:txBody>
          <a:bodyPr/>
          <a:lstStyle/>
          <a:p>
            <a:r>
              <a:rPr lang="es-VE" sz="1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Sistema </a:t>
            </a:r>
            <a:r>
              <a:rPr lang="es-VE" sz="1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scada</a:t>
            </a:r>
            <a:r>
              <a:rPr lang="es-VE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(supervisión, control y adquisición  de datos) para el control automático del encendido de los aires acondicionados de la universidad José Antonio </a:t>
            </a:r>
            <a:r>
              <a:rPr lang="es-VE" sz="1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Páez </a:t>
            </a:r>
            <a:r>
              <a:rPr lang="es-VE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Castillo, L y Fuenmayor, R (2019)</a:t>
            </a:r>
          </a:p>
        </p:txBody>
      </p:sp>
      <p:sp>
        <p:nvSpPr>
          <p:cNvPr id="6" name="Marcador de texto 1"/>
          <p:cNvSpPr txBox="1">
            <a:spLocks/>
          </p:cNvSpPr>
          <p:nvPr/>
        </p:nvSpPr>
        <p:spPr>
          <a:xfrm>
            <a:off x="1015428" y="2862073"/>
            <a:ext cx="6471517" cy="1351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r>
              <a:rPr lang="es-VE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Diseño e implementación de un sistema de control y supervisión HMI para maquina barnizadora de la empresa el </a:t>
            </a:r>
            <a:r>
              <a:rPr lang="es-VE" sz="1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telégrafo </a:t>
            </a:r>
            <a:r>
              <a:rPr lang="es-VE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Rojas, X y Correa, G (2015)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7"/>
          <p:cNvSpPr txBox="1">
            <a:spLocks noGrp="1"/>
          </p:cNvSpPr>
          <p:nvPr>
            <p:ph type="ctrTitle" idx="4294967295"/>
          </p:nvPr>
        </p:nvSpPr>
        <p:spPr>
          <a:xfrm>
            <a:off x="2431764" y="478206"/>
            <a:ext cx="4991100" cy="734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Bases Teoricas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1" name="Google Shape;381;p17"/>
          <p:cNvSpPr txBox="1">
            <a:spLocks noGrp="1"/>
          </p:cNvSpPr>
          <p:nvPr>
            <p:ph type="subTitle" idx="4294967295"/>
          </p:nvPr>
        </p:nvSpPr>
        <p:spPr>
          <a:xfrm>
            <a:off x="2431764" y="1601776"/>
            <a:ext cx="4333800" cy="2066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Automatización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PLC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Sistema SCADA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Detector de Humo</a:t>
            </a:r>
            <a:r>
              <a:rPr lang="es-VE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s-VE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Detector de Movimiento</a:t>
            </a:r>
            <a:endParaRPr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3" name="Google Shape;393;p17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8"/>
          <p:cNvSpPr txBox="1">
            <a:spLocks noGrp="1"/>
          </p:cNvSpPr>
          <p:nvPr>
            <p:ph type="body" idx="1"/>
          </p:nvPr>
        </p:nvSpPr>
        <p:spPr>
          <a:xfrm>
            <a:off x="2511237" y="287722"/>
            <a:ext cx="2667300" cy="5239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VE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Tipo de Investigación </a:t>
            </a:r>
            <a:endParaRPr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0" name="Google Shape;400;p18"/>
          <p:cNvSpPr txBox="1">
            <a:spLocks noGrp="1"/>
          </p:cNvSpPr>
          <p:nvPr>
            <p:ph type="body" idx="2"/>
          </p:nvPr>
        </p:nvSpPr>
        <p:spPr>
          <a:xfrm>
            <a:off x="2511237" y="811681"/>
            <a:ext cx="6190975" cy="1037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VE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 relación con lo expresado anteriormente, se dice que la presente investigación puede calificarse como documental descriptiva</a:t>
            </a:r>
            <a:endParaRPr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1" name="Google Shape;401;p18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CuadroTexto 1"/>
          <p:cNvSpPr txBox="1"/>
          <p:nvPr/>
        </p:nvSpPr>
        <p:spPr>
          <a:xfrm>
            <a:off x="113246" y="1973221"/>
            <a:ext cx="32772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000" dirty="0" smtClean="0">
                <a:solidFill>
                  <a:schemeClr val="bg1"/>
                </a:solidFill>
              </a:rPr>
              <a:t>Diseño de la investigación </a:t>
            </a:r>
            <a:endParaRPr lang="es-VE" sz="2000" dirty="0">
              <a:solidFill>
                <a:schemeClr val="bg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287907" y="2516076"/>
            <a:ext cx="2815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investigación se califica de campo y experimental</a:t>
            </a:r>
            <a:endParaRPr lang="es-VE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3844887" y="3976098"/>
            <a:ext cx="3462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 </a:t>
            </a:r>
            <a:r>
              <a:rPr lang="es-VE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nivel de investigación que se emplea es Exploratoria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3844887" y="3560792"/>
            <a:ext cx="32772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2000" dirty="0" smtClean="0">
                <a:solidFill>
                  <a:schemeClr val="bg1"/>
                </a:solidFill>
              </a:rPr>
              <a:t>Nivel de la investigación </a:t>
            </a:r>
            <a:endParaRPr lang="es-VE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9"/>
          <p:cNvSpPr txBox="1">
            <a:spLocks noGrp="1"/>
          </p:cNvSpPr>
          <p:nvPr>
            <p:ph type="title"/>
          </p:nvPr>
        </p:nvSpPr>
        <p:spPr>
          <a:xfrm>
            <a:off x="2431344" y="646540"/>
            <a:ext cx="3548216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Fases Metodológicas 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0" name="Google Shape;410;p1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" name="CuadroTexto 2"/>
          <p:cNvSpPr txBox="1"/>
          <p:nvPr/>
        </p:nvSpPr>
        <p:spPr>
          <a:xfrm>
            <a:off x="562257" y="2908696"/>
            <a:ext cx="1212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 smtClean="0">
                <a:solidFill>
                  <a:schemeClr val="bg1"/>
                </a:solidFill>
              </a:rPr>
              <a:t>Planificación</a:t>
            </a:r>
            <a:endParaRPr lang="es-VE" dirty="0">
              <a:solidFill>
                <a:schemeClr val="bg1"/>
              </a:solidFill>
            </a:endParaRPr>
          </a:p>
        </p:txBody>
      </p:sp>
      <p:sp>
        <p:nvSpPr>
          <p:cNvPr id="11" name="Flecha derecha 10"/>
          <p:cNvSpPr/>
          <p:nvPr/>
        </p:nvSpPr>
        <p:spPr>
          <a:xfrm>
            <a:off x="2464622" y="2470329"/>
            <a:ext cx="1828800" cy="1181528"/>
          </a:xfrm>
          <a:prstGeom prst="rightArrow">
            <a:avLst/>
          </a:prstGeom>
          <a:solidFill>
            <a:srgbClr val="19BBD5"/>
          </a:solidFill>
          <a:ln>
            <a:solidFill>
              <a:srgbClr val="19B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2" name="CuadroTexto 11"/>
          <p:cNvSpPr txBox="1"/>
          <p:nvPr/>
        </p:nvSpPr>
        <p:spPr>
          <a:xfrm>
            <a:off x="2813815" y="2906822"/>
            <a:ext cx="1212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Diseño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Flecha derecha 12"/>
          <p:cNvSpPr/>
          <p:nvPr/>
        </p:nvSpPr>
        <p:spPr>
          <a:xfrm>
            <a:off x="4606527" y="2470329"/>
            <a:ext cx="1828800" cy="1181528"/>
          </a:xfrm>
          <a:prstGeom prst="rightArrow">
            <a:avLst/>
          </a:prstGeom>
          <a:solidFill>
            <a:srgbClr val="19BBD5"/>
          </a:solidFill>
          <a:ln>
            <a:solidFill>
              <a:srgbClr val="19B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4" name="CuadroTexto 13"/>
          <p:cNvSpPr txBox="1"/>
          <p:nvPr/>
        </p:nvSpPr>
        <p:spPr>
          <a:xfrm>
            <a:off x="4837695" y="2906823"/>
            <a:ext cx="1212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Desarrollo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Flecha derecha 14"/>
          <p:cNvSpPr/>
          <p:nvPr/>
        </p:nvSpPr>
        <p:spPr>
          <a:xfrm>
            <a:off x="6778402" y="2470329"/>
            <a:ext cx="1828800" cy="1181528"/>
          </a:xfrm>
          <a:prstGeom prst="rightArrow">
            <a:avLst/>
          </a:prstGeom>
          <a:solidFill>
            <a:srgbClr val="19BBD5"/>
          </a:solidFill>
          <a:ln>
            <a:solidFill>
              <a:srgbClr val="19B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21" name="CuadroTexto 20"/>
          <p:cNvSpPr txBox="1"/>
          <p:nvPr/>
        </p:nvSpPr>
        <p:spPr>
          <a:xfrm>
            <a:off x="6904726" y="2907205"/>
            <a:ext cx="12606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Pruebas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Flecha derecha 21"/>
          <p:cNvSpPr/>
          <p:nvPr/>
        </p:nvSpPr>
        <p:spPr>
          <a:xfrm>
            <a:off x="404654" y="2470330"/>
            <a:ext cx="1828800" cy="1181528"/>
          </a:xfrm>
          <a:prstGeom prst="rightArrow">
            <a:avLst/>
          </a:prstGeom>
          <a:solidFill>
            <a:srgbClr val="19BBD5"/>
          </a:solidFill>
          <a:ln>
            <a:solidFill>
              <a:srgbClr val="19B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23" name="CuadroTexto 22"/>
          <p:cNvSpPr txBox="1"/>
          <p:nvPr/>
        </p:nvSpPr>
        <p:spPr>
          <a:xfrm>
            <a:off x="677841" y="2906821"/>
            <a:ext cx="1212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Planificación</a:t>
            </a:r>
            <a:endParaRPr lang="es-V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</TotalTime>
  <Words>773</Words>
  <Application>Microsoft Office PowerPoint</Application>
  <PresentationFormat>Presentación en pantalla (16:9)</PresentationFormat>
  <Paragraphs>112</Paragraphs>
  <Slides>28</Slides>
  <Notes>26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5" baseType="lpstr">
      <vt:lpstr>Muli</vt:lpstr>
      <vt:lpstr>Helvetica Neue</vt:lpstr>
      <vt:lpstr>Nixie One</vt:lpstr>
      <vt:lpstr>Times New Roman</vt:lpstr>
      <vt:lpstr>Wingdings</vt:lpstr>
      <vt:lpstr>Arial</vt:lpstr>
      <vt:lpstr>Imogen template</vt:lpstr>
      <vt:lpstr>SISTEMA SCADA CON SENSORES DE MOVIMIENTO, TEMPERATURA Y DE HUMO PARA LA SUPERVISIÓN DE LAS AULAS DE LA UNIVERSIDAD JOSÉ ANTONIO PÁEZ</vt:lpstr>
      <vt:lpstr>Objetivo General</vt:lpstr>
      <vt:lpstr>Objetivos Especificos </vt:lpstr>
      <vt:lpstr>Planteamiento del Problema</vt:lpstr>
      <vt:lpstr>Presentación de PowerPoint</vt:lpstr>
      <vt:lpstr>Antecedentes</vt:lpstr>
      <vt:lpstr>Bases Teoricas</vt:lpstr>
      <vt:lpstr>Presentación de PowerPoint</vt:lpstr>
      <vt:lpstr>Fases Metodológicas </vt:lpstr>
      <vt:lpstr>Presentación de PowerPoint</vt:lpstr>
      <vt:lpstr>Análisis de los puntos de mayor riesgo en la universidad, examinando los niveles superiores del edificio de estudios múltiples para realizar los requerimientos funcionales y no funcionales del sistema.</vt:lpstr>
      <vt:lpstr>Observación  de los niveles superiores del edificio de estudios múltiples</vt:lpstr>
      <vt:lpstr>Requerimientos del Sistema</vt:lpstr>
      <vt:lpstr>Presentación de PowerPoint</vt:lpstr>
      <vt:lpstr>Presentación de PowerPoint</vt:lpstr>
      <vt:lpstr>Diagrama Casos de Usos</vt:lpstr>
      <vt:lpstr>Presentación de PowerPoint</vt:lpstr>
      <vt:lpstr>Fase III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victor</dc:creator>
  <cp:lastModifiedBy>victordanielvalente92@gmail.com</cp:lastModifiedBy>
  <cp:revision>54</cp:revision>
  <dcterms:modified xsi:type="dcterms:W3CDTF">2019-10-13T20:19:01Z</dcterms:modified>
</cp:coreProperties>
</file>